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Calibri" panose="020F0502020204030204" pitchFamily="34" charset="0"/>
      <p:regular r:id="rId10"/>
      <p:bold r:id="rId11"/>
      <p:italic r:id="rId12"/>
      <p:boldItalic r:id="rId13"/>
    </p:embeddedFont>
    <p:embeddedFont>
      <p:font typeface="Arial Narrow" panose="020B0606020202030204" pitchFamily="34" charset="0"/>
      <p:regular r:id="rId14"/>
      <p:bold r:id="rId15"/>
      <p:italic r:id="rId16"/>
      <p:boldItalic r:id="rId17"/>
    </p:embeddedFont>
    <p:embeddedFont>
      <p:font typeface="Montserrat Medium"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it8Zg/vyv0mhNWmIVLbTSVu3hl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ADBC144D-8F7B-48A7-86A1-F2F6177350FD}">
  <a:tblStyle styleId="{ADBC144D-8F7B-48A7-86A1-F2F6177350FD}"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b="off" i="off"/>
      <a:tcStyle>
        <a:tcBdr/>
        <a:fill>
          <a:solidFill>
            <a:srgbClr val="E6E6E6"/>
          </a:solidFill>
        </a:fill>
      </a:tcStyle>
    </a:band1H>
    <a:band2H>
      <a:tcTxStyle b="off" i="off"/>
      <a:tcStyle>
        <a:tcBdr/>
      </a:tcStyle>
    </a:band2H>
    <a:band1V>
      <a:tcTxStyle b="off" i="off"/>
      <a:tcStyle>
        <a:tcBdr/>
        <a:fill>
          <a:solidFill>
            <a:srgbClr val="E6E6E6"/>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144" y="-6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4587219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dirty="0"/>
              <a:t>*modified</a:t>
            </a:r>
            <a:endParaRPr dirty="0"/>
          </a:p>
        </p:txBody>
      </p:sp>
    </p:spTree>
    <p:extLst>
      <p:ext uri="{BB962C8B-B14F-4D97-AF65-F5344CB8AC3E}">
        <p14:creationId xmlns:p14="http://schemas.microsoft.com/office/powerpoint/2010/main" val="291322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extLst>
      <p:ext uri="{BB962C8B-B14F-4D97-AF65-F5344CB8AC3E}">
        <p14:creationId xmlns:p14="http://schemas.microsoft.com/office/powerpoint/2010/main" val="1883783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extLst>
      <p:ext uri="{BB962C8B-B14F-4D97-AF65-F5344CB8AC3E}">
        <p14:creationId xmlns:p14="http://schemas.microsoft.com/office/powerpoint/2010/main" val="399571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 name="Google Shape;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17419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 name="Google Shape;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5322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0" name="Google Shape;1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5874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25" name="Google Shape;12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62871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9"/>
          <p:cNvSpPr txBox="1"/>
          <p:nvPr/>
        </p:nvSpPr>
        <p:spPr>
          <a:xfrm>
            <a:off x="4666593" y="6356350"/>
            <a:ext cx="285881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2"/>
                </a:solidFill>
                <a:latin typeface="Calibri"/>
                <a:ea typeface="Calibri"/>
                <a:cs typeface="Calibri"/>
                <a:sym typeface="Calibri"/>
              </a:rPr>
              <a:t>IRB Presentation</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9"/>
        <p:cNvGrpSpPr/>
        <p:nvPr/>
      </p:nvGrpSpPr>
      <p:grpSpPr>
        <a:xfrm>
          <a:off x="0" y="0"/>
          <a:ext cx="0" cy="0"/>
          <a:chOff x="0" y="0"/>
          <a:chExt cx="0" cy="0"/>
        </a:xfrm>
      </p:grpSpPr>
      <p:sp>
        <p:nvSpPr>
          <p:cNvPr id="70" name="Google Shape;70;p1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
        <p:cNvGrpSpPr/>
        <p:nvPr/>
      </p:nvGrpSpPr>
      <p:grpSpPr>
        <a:xfrm>
          <a:off x="0" y="0"/>
          <a:ext cx="0" cy="0"/>
          <a:chOff x="0" y="0"/>
          <a:chExt cx="0" cy="0"/>
        </a:xfrm>
      </p:grpSpPr>
      <p:sp>
        <p:nvSpPr>
          <p:cNvPr id="19" name="Google Shape;1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1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5" name="Google Shape;2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8"/>
        <p:cNvGrpSpPr/>
        <p:nvPr/>
      </p:nvGrpSpPr>
      <p:grpSpPr>
        <a:xfrm>
          <a:off x="0" y="0"/>
          <a:ext cx="0" cy="0"/>
          <a:chOff x="0" y="0"/>
          <a:chExt cx="0" cy="0"/>
        </a:xfrm>
      </p:grpSpPr>
      <p:sp>
        <p:nvSpPr>
          <p:cNvPr id="29" name="Google Shape;2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5"/>
        <p:cNvGrpSpPr/>
        <p:nvPr/>
      </p:nvGrpSpPr>
      <p:grpSpPr>
        <a:xfrm>
          <a:off x="0" y="0"/>
          <a:ext cx="0" cy="0"/>
          <a:chOff x="0" y="0"/>
          <a:chExt cx="0" cy="0"/>
        </a:xfrm>
      </p:grpSpPr>
      <p:sp>
        <p:nvSpPr>
          <p:cNvPr id="36" name="Google Shape;36;p1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8" name="Google Shape;38;p1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1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1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9"/>
        <p:cNvGrpSpPr/>
        <p:nvPr/>
      </p:nvGrpSpPr>
      <p:grpSpPr>
        <a:xfrm>
          <a:off x="0" y="0"/>
          <a:ext cx="0" cy="0"/>
          <a:chOff x="0" y="0"/>
          <a:chExt cx="0" cy="0"/>
        </a:xfrm>
      </p:grpSpPr>
      <p:sp>
        <p:nvSpPr>
          <p:cNvPr id="50" name="Google Shape;50;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2" name="Google Shape;52;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3" name="Google Shape;5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6"/>
        <p:cNvGrpSpPr/>
        <p:nvPr/>
      </p:nvGrpSpPr>
      <p:grpSpPr>
        <a:xfrm>
          <a:off x="0" y="0"/>
          <a:ext cx="0" cy="0"/>
          <a:chOff x="0" y="0"/>
          <a:chExt cx="0" cy="0"/>
        </a:xfrm>
      </p:grpSpPr>
      <p:sp>
        <p:nvSpPr>
          <p:cNvPr id="57" name="Google Shape;57;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6"/>
          <p:cNvSpPr>
            <a:spLocks noGrp="1"/>
          </p:cNvSpPr>
          <p:nvPr>
            <p:ph type="pic" idx="2"/>
          </p:nvPr>
        </p:nvSpPr>
        <p:spPr>
          <a:xfrm>
            <a:off x="5183188" y="987425"/>
            <a:ext cx="6172200" cy="4873625"/>
          </a:xfrm>
          <a:prstGeom prst="rect">
            <a:avLst/>
          </a:prstGeom>
          <a:noFill/>
          <a:ln>
            <a:noFill/>
          </a:ln>
        </p:spPr>
      </p:sp>
      <p:sp>
        <p:nvSpPr>
          <p:cNvPr id="59" name="Google Shape;59;p1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0" name="Google Shape;60;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78"/>
        <p:cNvGrpSpPr/>
        <p:nvPr/>
      </p:nvGrpSpPr>
      <p:grpSpPr>
        <a:xfrm>
          <a:off x="0" y="0"/>
          <a:ext cx="0" cy="0"/>
          <a:chOff x="0" y="0"/>
          <a:chExt cx="0" cy="0"/>
        </a:xfrm>
      </p:grpSpPr>
      <p:graphicFrame>
        <p:nvGraphicFramePr>
          <p:cNvPr id="79" name="Google Shape;79;p1"/>
          <p:cNvGraphicFramePr/>
          <p:nvPr>
            <p:extLst>
              <p:ext uri="{D42A27DB-BD31-4B8C-83A1-F6EECF244321}">
                <p14:modId xmlns:p14="http://schemas.microsoft.com/office/powerpoint/2010/main" val="1359645375"/>
              </p:ext>
            </p:extLst>
          </p:nvPr>
        </p:nvGraphicFramePr>
        <p:xfrm>
          <a:off x="331786" y="385764"/>
          <a:ext cx="11426825" cy="5830398"/>
        </p:xfrm>
        <a:graphic>
          <a:graphicData uri="http://schemas.openxmlformats.org/drawingml/2006/table">
            <a:tbl>
              <a:tblPr firstRow="1" bandRow="1">
                <a:noFill/>
                <a:tableStyleId>{ADBC144D-8F7B-48A7-86A1-F2F6177350FD}</a:tableStyleId>
              </a:tblPr>
              <a:tblGrid>
                <a:gridCol w="3368675"/>
                <a:gridCol w="642925"/>
                <a:gridCol w="2357450"/>
                <a:gridCol w="1085850"/>
                <a:gridCol w="242875"/>
                <a:gridCol w="414350"/>
                <a:gridCol w="3314700"/>
              </a:tblGrid>
              <a:tr h="730859">
                <a:tc gridSpan="7">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Title: </a:t>
                      </a:r>
                      <a:r>
                        <a:rPr lang="en-IN" sz="1600" b="1" dirty="0" smtClean="0">
                          <a:solidFill>
                            <a:schemeClr val="tx1"/>
                          </a:solidFill>
                          <a:latin typeface="+mn-lt"/>
                          <a:cs typeface="Times New Roman" panose="02020603050405020304" pitchFamily="18" charset="0"/>
                        </a:rPr>
                        <a:t>Comparative Evaluation of FAPI PET-CT, CECT, and Diagnostic Laparoscopy for Detection of Peritoneal Metastases in Newly Diagnosed Gastric Carcinoma: Impact on PCI Scoring and Treatment Strategy</a:t>
                      </a:r>
                      <a:endParaRPr sz="1600" b="1" u="none" strike="noStrike" cap="none" dirty="0">
                        <a:solidFill>
                          <a:schemeClr val="tx1"/>
                        </a:solidFill>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73723">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Name of Principal Investigator:</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t>Dr. </a:t>
                      </a:r>
                      <a:r>
                        <a:rPr lang="en-US" sz="1600" u="none" strike="noStrike" cap="none" dirty="0" err="1"/>
                        <a:t>Anirban</a:t>
                      </a:r>
                      <a:r>
                        <a:rPr lang="en-US" sz="1600" u="none" strike="noStrike" cap="none" dirty="0"/>
                        <a:t> Mukherjee</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dirty="0"/>
                        <a:t>Department</a:t>
                      </a:r>
                      <a:endParaRPr sz="16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t>Nuclear </a:t>
                      </a:r>
                      <a:r>
                        <a:rPr lang="en-US" sz="1400" u="none" strike="noStrike" cap="none" dirty="0" smtClean="0"/>
                        <a:t>Medicine, Radiology,</a:t>
                      </a:r>
                      <a:r>
                        <a:rPr lang="en-US" sz="1400" u="none" strike="noStrike" cap="none" baseline="0" dirty="0" smtClean="0"/>
                        <a:t> </a:t>
                      </a:r>
                      <a:r>
                        <a:rPr lang="en-US" sz="1400" u="none" strike="noStrike" cap="none" dirty="0" smtClean="0"/>
                        <a:t>GI-HPB Surgery</a:t>
                      </a:r>
                      <a:endParaRPr sz="14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1735546">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Name of Co-investigators:</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285750" indent="-285750" algn="just">
                        <a:buFont typeface="Arial" panose="020B0604020202020204" pitchFamily="34" charset="0"/>
                        <a:buChar char="•"/>
                      </a:pPr>
                      <a:r>
                        <a:rPr lang="en-US" sz="1600" u="none" strike="noStrike" cap="none" dirty="0"/>
                        <a:t>Dr. Shrey </a:t>
                      </a:r>
                      <a:r>
                        <a:rPr lang="en-US" sz="1600" u="none" strike="noStrike" cap="none" dirty="0" smtClean="0"/>
                        <a:t>Aryan</a:t>
                      </a:r>
                    </a:p>
                    <a:p>
                      <a:pPr marL="285750" indent="-285750" algn="just">
                        <a:buFont typeface="Arial" panose="020B0604020202020204" pitchFamily="34" charset="0"/>
                        <a:buChar char="•"/>
                      </a:pPr>
                      <a:r>
                        <a:rPr lang="en-US" sz="1600" u="none" strike="noStrike" cap="none" dirty="0" smtClean="0"/>
                        <a:t>Dr</a:t>
                      </a:r>
                      <a:r>
                        <a:rPr lang="en-US" sz="1600" u="none" strike="noStrike" cap="none" dirty="0"/>
                        <a:t>. </a:t>
                      </a:r>
                      <a:r>
                        <a:rPr lang="en-US" sz="1600" u="none" strike="noStrike" cap="none" dirty="0" err="1"/>
                        <a:t>Soumendranath</a:t>
                      </a:r>
                      <a:r>
                        <a:rPr lang="en-US" sz="1600" u="none" strike="noStrike" cap="none" dirty="0"/>
                        <a:t> </a:t>
                      </a:r>
                      <a:r>
                        <a:rPr lang="en-US" sz="1600" u="none" strike="noStrike" cap="none" dirty="0" smtClean="0"/>
                        <a:t>Ray</a:t>
                      </a: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Jayanta</a:t>
                      </a:r>
                      <a:r>
                        <a:rPr lang="en-US" sz="1600" dirty="0" smtClean="0">
                          <a:latin typeface="+mn-lt"/>
                          <a:cs typeface="Times New Roman" panose="02020603050405020304" pitchFamily="18" charset="0"/>
                        </a:rPr>
                        <a:t> Das</a:t>
                      </a:r>
                      <a:endParaRPr lang="en-IN" sz="1600" dirty="0" smtClean="0">
                        <a:latin typeface="+mn-lt"/>
                        <a:cs typeface="Times New Roman" panose="02020603050405020304" pitchFamily="18" charset="0"/>
                      </a:endParaRP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Bipradas</a:t>
                      </a:r>
                      <a:r>
                        <a:rPr lang="en-US" sz="1600" dirty="0" smtClean="0">
                          <a:latin typeface="+mn-lt"/>
                          <a:cs typeface="Times New Roman" panose="02020603050405020304" pitchFamily="18" charset="0"/>
                        </a:rPr>
                        <a:t> Roy</a:t>
                      </a:r>
                      <a:endParaRPr lang="en-IN" sz="1600" dirty="0" smtClean="0">
                        <a:latin typeface="+mn-lt"/>
                        <a:cs typeface="Times New Roman" panose="02020603050405020304" pitchFamily="18" charset="0"/>
                      </a:endParaRP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 </a:t>
                      </a:r>
                      <a:r>
                        <a:rPr lang="en-US" sz="1600" dirty="0" err="1" smtClean="0">
                          <a:latin typeface="+mn-lt"/>
                          <a:cs typeface="Times New Roman" panose="02020603050405020304" pitchFamily="18" charset="0"/>
                        </a:rPr>
                        <a:t>Priya</a:t>
                      </a:r>
                      <a:r>
                        <a:rPr lang="en-US" sz="1600" dirty="0" smtClean="0">
                          <a:latin typeface="+mn-lt"/>
                          <a:cs typeface="Times New Roman" panose="02020603050405020304" pitchFamily="18" charset="0"/>
                        </a:rPr>
                        <a:t> Ghosh</a:t>
                      </a:r>
                    </a:p>
                    <a:p>
                      <a:pPr marL="285750" indent="-285750" algn="just">
                        <a:buFont typeface="Arial" panose="020B0604020202020204" pitchFamily="34" charset="0"/>
                        <a:buChar char="•"/>
                      </a:pPr>
                      <a:r>
                        <a:rPr lang="en-US" sz="1600" dirty="0" smtClean="0">
                          <a:latin typeface="+mn-lt"/>
                          <a:cs typeface="Times New Roman" panose="02020603050405020304" pitchFamily="18" charset="0"/>
                        </a:rPr>
                        <a:t>Dr.</a:t>
                      </a:r>
                      <a:r>
                        <a:rPr lang="en-US" sz="1600" baseline="0" dirty="0" smtClean="0">
                          <a:latin typeface="+mn-lt"/>
                          <a:cs typeface="Times New Roman" panose="02020603050405020304" pitchFamily="18" charset="0"/>
                        </a:rPr>
                        <a:t> </a:t>
                      </a:r>
                      <a:r>
                        <a:rPr lang="en-US" sz="1600" baseline="0" dirty="0" err="1" smtClean="0">
                          <a:latin typeface="+mn-lt"/>
                          <a:cs typeface="Times New Roman" panose="02020603050405020304" pitchFamily="18" charset="0"/>
                        </a:rPr>
                        <a:t>Sayantani</a:t>
                      </a:r>
                      <a:r>
                        <a:rPr lang="en-US" sz="1600" baseline="0" dirty="0" smtClean="0">
                          <a:latin typeface="+mn-lt"/>
                          <a:cs typeface="Times New Roman" panose="02020603050405020304" pitchFamily="18" charset="0"/>
                        </a:rPr>
                        <a:t> Sinha</a:t>
                      </a:r>
                      <a:endParaRPr lang="en-IN" sz="1600" dirty="0">
                        <a:latin typeface="+mn-lt"/>
                        <a:cs typeface="Times New Roman" panose="02020603050405020304" pitchFamily="18" charset="0"/>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Sponsor</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Tata</a:t>
                      </a:r>
                      <a:r>
                        <a:rPr lang="en-US" sz="1600" u="none" strike="noStrike" cap="none" baseline="0" dirty="0" smtClean="0"/>
                        <a:t> Medical Center, Kolkata</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Sponsor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Global</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YES</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India- Specific</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6120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Study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a:t>YES</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Single 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lvl="0" indent="0" algn="l" rtl="0">
                        <a:spcBef>
                          <a:spcPts val="0"/>
                        </a:spcBef>
                        <a:spcAft>
                          <a:spcPts val="0"/>
                        </a:spcAft>
                        <a:buNone/>
                      </a:pP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Multicenter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75427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Estimated Duration of Trial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smtClean="0"/>
                        <a:t>1 YEAR</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3"/>
        <p:cNvGrpSpPr/>
        <p:nvPr/>
      </p:nvGrpSpPr>
      <p:grpSpPr>
        <a:xfrm>
          <a:off x="0" y="0"/>
          <a:ext cx="0" cy="0"/>
          <a:chOff x="0" y="0"/>
          <a:chExt cx="0" cy="0"/>
        </a:xfrm>
      </p:grpSpPr>
      <p:graphicFrame>
        <p:nvGraphicFramePr>
          <p:cNvPr id="84" name="Google Shape;84;p2"/>
          <p:cNvGraphicFramePr/>
          <p:nvPr>
            <p:extLst>
              <p:ext uri="{D42A27DB-BD31-4B8C-83A1-F6EECF244321}">
                <p14:modId xmlns:p14="http://schemas.microsoft.com/office/powerpoint/2010/main" val="1195488615"/>
              </p:ext>
            </p:extLst>
          </p:nvPr>
        </p:nvGraphicFramePr>
        <p:xfrm>
          <a:off x="331786" y="385764"/>
          <a:ext cx="11426850" cy="5905559"/>
        </p:xfrm>
        <a:graphic>
          <a:graphicData uri="http://schemas.openxmlformats.org/drawingml/2006/table">
            <a:tbl>
              <a:tblPr firstRow="1" bandRow="1">
                <a:noFill/>
                <a:tableStyleId>{ADBC144D-8F7B-48A7-86A1-F2F6177350FD}</a:tableStyleId>
              </a:tblPr>
              <a:tblGrid>
                <a:gridCol w="2397125"/>
                <a:gridCol w="3214700"/>
                <a:gridCol w="5815025"/>
              </a:tblGrid>
              <a:tr h="433825">
                <a:tc gridSpan="3">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Rationale and Objectives</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r>
              <a:tr h="8151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Aim of the study</a:t>
                      </a:r>
                      <a:endParaRPr sz="14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139700" marR="0" lvl="0" indent="0" algn="l" rtl="0">
                        <a:lnSpc>
                          <a:spcPct val="115000"/>
                        </a:lnSpc>
                        <a:spcBef>
                          <a:spcPts val="0"/>
                        </a:spcBef>
                        <a:spcAft>
                          <a:spcPts val="0"/>
                        </a:spcAft>
                        <a:buClr>
                          <a:schemeClr val="dk1"/>
                        </a:buClr>
                        <a:buSzPts val="1100"/>
                        <a:buFont typeface="Arial"/>
                        <a:buNone/>
                      </a:pPr>
                      <a:r>
                        <a:rPr lang="en-US" sz="1100" b="1" u="none" strike="noStrike" cap="none" dirty="0" smtClean="0"/>
                        <a:t>To</a:t>
                      </a:r>
                      <a:r>
                        <a:rPr lang="en-US" sz="1100" b="1" u="none" strike="noStrike" cap="none" baseline="0" dirty="0" smtClean="0"/>
                        <a:t> assess whether FAPI PET-CT is superior to CECT in detection of peritoneal </a:t>
                      </a:r>
                      <a:r>
                        <a:rPr lang="en-US" sz="1100" b="1" u="none" strike="noStrike" cap="none" baseline="0" dirty="0" err="1" smtClean="0"/>
                        <a:t>carcinomatosis</a:t>
                      </a:r>
                      <a:r>
                        <a:rPr lang="en-US" sz="1100" b="1" u="none" strike="noStrike" cap="none" baseline="0" dirty="0" smtClean="0"/>
                        <a:t> and whether it can replace diagnostic laparoscopy in a clinical setting. </a:t>
                      </a:r>
                      <a:endParaRPr sz="11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308500">
                <a:tc gridSpan="3">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Objectives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125">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Primary </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Secondary</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242134">
                <a:tc gridSpan="2">
                  <a:txBody>
                    <a:bodyPr/>
                    <a:lstStyle/>
                    <a:p>
                      <a:pPr marL="457200" marR="22860"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compare the diagnostic performance of FAPI PET-CT, CECT, and diagnostic laparoscopy in the detection of peritoneal metastases in patients with newly diagnosed gastric carcinoma.</a:t>
                      </a:r>
                    </a:p>
                    <a:p>
                      <a:pPr marL="457200" marR="22860"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compare the PCI score detected by FAPI PET-CT, CECT, and diagnostic laparoscopy.</a:t>
                      </a:r>
                      <a:endParaRPr lang="en-US"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457200" marR="24765" lvl="0" indent="-298450" algn="just" rtl="0">
                        <a:lnSpc>
                          <a:spcPct val="115000"/>
                        </a:lnSpc>
                        <a:spcBef>
                          <a:spcPts val="0"/>
                        </a:spcBef>
                        <a:spcAft>
                          <a:spcPts val="0"/>
                        </a:spcAft>
                        <a:buClr>
                          <a:schemeClr val="dk1"/>
                        </a:buClr>
                        <a:buSzPts val="1100"/>
                        <a:buFont typeface="Arial"/>
                        <a:buChar char="●"/>
                      </a:pPr>
                      <a:r>
                        <a:rPr lang="en-US" sz="1200" b="1" u="none" strike="noStrike" cap="none" dirty="0" smtClean="0"/>
                        <a:t>To </a:t>
                      </a:r>
                      <a:r>
                        <a:rPr lang="en-US" sz="1200" b="1" u="none" strike="noStrike" cap="none" dirty="0" smtClean="0"/>
                        <a:t>evaluate the </a:t>
                      </a:r>
                      <a:r>
                        <a:rPr lang="en-US" sz="1200" b="1" u="none" strike="noStrike" cap="none" dirty="0" smtClean="0"/>
                        <a:t>impact of FAPI PET-CT in changing the management in newly diagnosed </a:t>
                      </a:r>
                      <a:r>
                        <a:rPr lang="en-US" sz="1200" b="1" u="none" strike="noStrike" cap="none" dirty="0" smtClean="0"/>
                        <a:t>cases</a:t>
                      </a:r>
                      <a:r>
                        <a:rPr lang="en-US" sz="1200" b="1" u="none" strike="noStrike" cap="none" baseline="0" dirty="0" smtClean="0"/>
                        <a:t> </a:t>
                      </a:r>
                      <a:r>
                        <a:rPr lang="en-US" sz="1200" b="1" u="none" strike="noStrike" cap="none" dirty="0" smtClean="0"/>
                        <a:t>of </a:t>
                      </a:r>
                      <a:r>
                        <a:rPr lang="en-US" sz="1200" b="1" u="none" strike="noStrike" cap="none" dirty="0" smtClean="0"/>
                        <a:t>gastric carcinoma.</a:t>
                      </a:r>
                      <a:endParaRPr lang="en-US"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308500">
                <a:tc gridSpan="3">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Outcomes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125">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Primary </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t>Secondary</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2134300">
                <a:tc gridSpan="2">
                  <a:txBody>
                    <a:bodyPr/>
                    <a:lstStyle/>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dirty="0"/>
                        <a:t>It is expected that </a:t>
                      </a:r>
                      <a:r>
                        <a:rPr lang="en-US" sz="1200" b="1" u="none" strike="noStrike" cap="none" dirty="0" smtClean="0"/>
                        <a:t>FAPI PET-CT</a:t>
                      </a:r>
                      <a:r>
                        <a:rPr lang="en-US" sz="1200" b="1" u="none" strike="noStrike" cap="none" baseline="0" dirty="0" smtClean="0"/>
                        <a:t> will have better detection rate of peritoneal metastases in comparison to CECT Whole Abdomen.</a:t>
                      </a:r>
                    </a:p>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baseline="0" dirty="0" smtClean="0"/>
                        <a:t>FAPI PET-CT is expected to provide better PCI scoring system in comparison to CECT Whole Abdomen.</a:t>
                      </a:r>
                      <a:r>
                        <a:rPr lang="en-US" sz="1200" b="1" u="none" strike="noStrike" cap="none" dirty="0"/>
                        <a:t/>
                      </a:r>
                      <a:br>
                        <a:rPr lang="en-US" sz="1200" b="1" u="none" strike="noStrike" cap="none" dirty="0"/>
                      </a:b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457200" marR="0" lvl="0" indent="-298450" algn="l" rtl="0">
                        <a:lnSpc>
                          <a:spcPct val="115000"/>
                        </a:lnSpc>
                        <a:spcBef>
                          <a:spcPts val="0"/>
                        </a:spcBef>
                        <a:spcAft>
                          <a:spcPts val="0"/>
                        </a:spcAft>
                        <a:buClr>
                          <a:schemeClr val="dk1"/>
                        </a:buClr>
                        <a:buSzPts val="1100"/>
                        <a:buFont typeface="Arial"/>
                        <a:buChar char="●"/>
                      </a:pPr>
                      <a:r>
                        <a:rPr lang="en-US" sz="1200" b="1" u="none" strike="noStrike" cap="none" dirty="0" smtClean="0"/>
                        <a:t>FAPI PET-CT is expected to change management</a:t>
                      </a:r>
                      <a:r>
                        <a:rPr lang="en-US" sz="1200" b="1" u="none" strike="noStrike" cap="none" baseline="0" dirty="0" smtClean="0"/>
                        <a:t> in significant percentage of patients of gastric carcinoma.</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8"/>
        <p:cNvGrpSpPr/>
        <p:nvPr/>
      </p:nvGrpSpPr>
      <p:grpSpPr>
        <a:xfrm>
          <a:off x="0" y="0"/>
          <a:ext cx="0" cy="0"/>
          <a:chOff x="0" y="0"/>
          <a:chExt cx="0" cy="0"/>
        </a:xfrm>
      </p:grpSpPr>
      <p:graphicFrame>
        <p:nvGraphicFramePr>
          <p:cNvPr id="89" name="Google Shape;89;p3"/>
          <p:cNvGraphicFramePr/>
          <p:nvPr>
            <p:extLst>
              <p:ext uri="{D42A27DB-BD31-4B8C-83A1-F6EECF244321}">
                <p14:modId xmlns:p14="http://schemas.microsoft.com/office/powerpoint/2010/main" val="3995051629"/>
              </p:ext>
            </p:extLst>
          </p:nvPr>
        </p:nvGraphicFramePr>
        <p:xfrm>
          <a:off x="331786" y="385764"/>
          <a:ext cx="11426825" cy="5835475"/>
        </p:xfrm>
        <a:graphic>
          <a:graphicData uri="http://schemas.openxmlformats.org/drawingml/2006/table">
            <a:tbl>
              <a:tblPr firstRow="1" bandRow="1">
                <a:noFill/>
                <a:tableStyleId>{ADBC144D-8F7B-48A7-86A1-F2F6177350FD}</a:tableStyleId>
              </a:tblPr>
              <a:tblGrid>
                <a:gridCol w="5711825"/>
                <a:gridCol w="5715000"/>
              </a:tblGrid>
              <a:tr h="471475">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Inclusion &amp; Exclusion Criteria</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r>
              <a:tr h="39600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u="none" strike="noStrike" cap="none"/>
                        <a:t>Inclusion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u="none" strike="noStrike" cap="none"/>
                        <a:t>Exclusion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4968000">
                <a:tc>
                  <a:txBody>
                    <a:bodyPr/>
                    <a:lstStyle/>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Consenting patients who were recently diagnosed with primary gastric adenocarcinoma with clinically and radiologically suspected peritoneal </a:t>
                      </a:r>
                      <a:r>
                        <a:rPr lang="en-US" sz="1900" b="1" u="none" strike="noStrike" cap="none" dirty="0" err="1" smtClean="0"/>
                        <a:t>carcinomatosis</a:t>
                      </a:r>
                      <a:endParaRPr lang="en-US" sz="1900" b="1" u="none" strike="noStrike" cap="none" dirty="0" smtClean="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Age &gt; 18 years</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Having normal renal function with creatinine clearance &gt; 60 </a:t>
                      </a:r>
                      <a:r>
                        <a:rPr lang="en-US" sz="1900" b="1" u="none" strike="noStrike" cap="none" dirty="0" err="1" smtClean="0"/>
                        <a:t>micromol</a:t>
                      </a:r>
                      <a:r>
                        <a:rPr lang="en-US" sz="1900" b="1" u="none" strike="noStrike" cap="none" dirty="0" smtClean="0"/>
                        <a:t>/L</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a:t>Pregnant or lactating </a:t>
                      </a:r>
                      <a:r>
                        <a:rPr lang="en-US" sz="1900" b="1" u="none" strike="noStrike" cap="none" dirty="0" smtClean="0"/>
                        <a:t>women</a:t>
                      </a:r>
                      <a:endParaRPr sz="1900" b="1" u="none" strike="noStrike" cap="none" dirty="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Any other histopathology apart from gastric adenocarcinoma</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Patient</a:t>
                      </a:r>
                      <a:r>
                        <a:rPr lang="en-US" sz="1900" b="1" u="none" strike="noStrike" cap="none" baseline="0" dirty="0" smtClean="0"/>
                        <a:t>s who will not undergo diagnostic laparoscopy after CECT</a:t>
                      </a:r>
                      <a:endParaRPr lang="en-US" sz="1900" b="1" u="none" strike="noStrike" cap="none" dirty="0" smtClean="0"/>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Patients with serious co-morbidities or active infectious/ inflammatory disease</a:t>
                      </a:r>
                    </a:p>
                    <a:p>
                      <a:pPr marL="457200" marR="0" lvl="0" indent="-349250" algn="l" rtl="0">
                        <a:lnSpc>
                          <a:spcPct val="115000"/>
                        </a:lnSpc>
                        <a:spcBef>
                          <a:spcPts val="0"/>
                        </a:spcBef>
                        <a:spcAft>
                          <a:spcPts val="0"/>
                        </a:spcAft>
                        <a:buClr>
                          <a:schemeClr val="dk1"/>
                        </a:buClr>
                        <a:buSzPts val="1900"/>
                        <a:buFont typeface="Arial"/>
                        <a:buChar char="●"/>
                      </a:pPr>
                      <a:r>
                        <a:rPr lang="en-US" sz="1900" b="1" u="none" strike="noStrike" cap="none" dirty="0" smtClean="0"/>
                        <a:t>Known bleeding disorder</a:t>
                      </a:r>
                    </a:p>
                    <a:p>
                      <a:pPr marL="457200" marR="0" lvl="0" indent="-349250" algn="l" rtl="0">
                        <a:lnSpc>
                          <a:spcPct val="115000"/>
                        </a:lnSpc>
                        <a:spcBef>
                          <a:spcPts val="0"/>
                        </a:spcBef>
                        <a:spcAft>
                          <a:spcPts val="0"/>
                        </a:spcAft>
                        <a:buClr>
                          <a:schemeClr val="dk1"/>
                        </a:buClr>
                        <a:buSzPts val="1900"/>
                        <a:buFont typeface="Arial"/>
                        <a:buChar char="●"/>
                      </a:pPr>
                      <a:endParaRPr lang="en-US" sz="19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3"/>
        <p:cNvGrpSpPr/>
        <p:nvPr/>
      </p:nvGrpSpPr>
      <p:grpSpPr>
        <a:xfrm>
          <a:off x="0" y="0"/>
          <a:ext cx="0" cy="0"/>
          <a:chOff x="0" y="0"/>
          <a:chExt cx="0" cy="0"/>
        </a:xfrm>
      </p:grpSpPr>
      <p:graphicFrame>
        <p:nvGraphicFramePr>
          <p:cNvPr id="94" name="Google Shape;94;p4"/>
          <p:cNvGraphicFramePr/>
          <p:nvPr/>
        </p:nvGraphicFramePr>
        <p:xfrm>
          <a:off x="331786" y="385764"/>
          <a:ext cx="11426850" cy="5379615"/>
        </p:xfrm>
        <a:graphic>
          <a:graphicData uri="http://schemas.openxmlformats.org/drawingml/2006/table">
            <a:tbl>
              <a:tblPr firstRow="1" bandRow="1">
                <a:noFill/>
                <a:tableStyleId>{ADBC144D-8F7B-48A7-86A1-F2F6177350FD}</a:tableStyleId>
              </a:tblPr>
              <a:tblGrid>
                <a:gridCol w="454025"/>
                <a:gridCol w="8072425"/>
                <a:gridCol w="485775"/>
                <a:gridCol w="600075"/>
                <a:gridCol w="428625"/>
                <a:gridCol w="471500"/>
                <a:gridCol w="457200"/>
                <a:gridCol w="457225"/>
              </a:tblGrid>
              <a:tr h="385750">
                <a:tc gridSpan="8">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Recruitment Status</a:t>
                      </a:r>
                      <a:endParaRPr sz="20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60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Were there any advertisements (digital or Print) planned for promotion or spreading awareness about the study/clinical trial?</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205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6">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Are the advertisements contents reviewed by/ IRB?</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6" gridSpan="2">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6" hMerge="1">
                  <a:txBody>
                    <a:bodyPr/>
                    <a:lstStyle/>
                    <a:p>
                      <a:endParaRPr lang="en-US"/>
                    </a:p>
                  </a:txBody>
                  <a:tcPr/>
                </a:tc>
              </a:tr>
              <a:tr h="15240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3">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NA</a:t>
                      </a:r>
                      <a:endParaRPr sz="13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r>
              <a:tr h="152400">
                <a:tc gridSpan="4">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was the content indicated any inducement to the potential participants?</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rowSpan="4" gridSpan="2">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4" h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NA</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411475">
                <a:tc gridSpan="4">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then it needs modification to avoid statement/ content indicating coercion/ inducement to participants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gridSpan="4">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Were the Patient information sheet and informed consent documents reviewed by IRB members?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8">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If yes, were they appropriate or needs modification?</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 Was the recruitment plan for the study/trial presented by Pl and discussed by IRB?</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152400">
                <a:tc gridSpan="8">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 Is the recruitment for both Male &amp; Female candidates from General &amp; Private Ward of the study done in Fair &amp; Equitable manner without any coercion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a:txBody>
                    <a:bodyPr/>
                    <a:lstStyle/>
                    <a:p>
                      <a:pPr marL="0" marR="0" lvl="0" indent="0" algn="l" rtl="0">
                        <a:lnSpc>
                          <a:spcPct val="100000"/>
                        </a:lnSpc>
                        <a:spcBef>
                          <a:spcPts val="0"/>
                        </a:spcBef>
                        <a:spcAft>
                          <a:spcPts val="0"/>
                        </a:spcAft>
                        <a:buClr>
                          <a:schemeClr val="dk1"/>
                        </a:buClr>
                        <a:buSzPts val="1400"/>
                        <a:buFont typeface="Arial"/>
                        <a:buNone/>
                      </a:pPr>
                      <a:r>
                        <a:rPr lang="en-US" sz="1400" u="none" strike="noStrike" cap="none"/>
                        <a:t>✔</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8"/>
        <p:cNvGrpSpPr/>
        <p:nvPr/>
      </p:nvGrpSpPr>
      <p:grpSpPr>
        <a:xfrm>
          <a:off x="0" y="0"/>
          <a:ext cx="0" cy="0"/>
          <a:chOff x="0" y="0"/>
          <a:chExt cx="0" cy="0"/>
        </a:xfrm>
      </p:grpSpPr>
      <p:graphicFrame>
        <p:nvGraphicFramePr>
          <p:cNvPr id="99" name="Google Shape;99;p5"/>
          <p:cNvGraphicFramePr/>
          <p:nvPr/>
        </p:nvGraphicFramePr>
        <p:xfrm>
          <a:off x="331786" y="385763"/>
          <a:ext cx="11426825" cy="5680090"/>
        </p:xfrm>
        <a:graphic>
          <a:graphicData uri="http://schemas.openxmlformats.org/drawingml/2006/table">
            <a:tbl>
              <a:tblPr firstRow="1" bandRow="1">
                <a:noFill/>
                <a:tableStyleId>{ADBC144D-8F7B-48A7-86A1-F2F6177350FD}</a:tableStyleId>
              </a:tblPr>
              <a:tblGrid>
                <a:gridCol w="11426825"/>
              </a:tblGrid>
              <a:tr h="55720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Planning</a:t>
                      </a:r>
                      <a:endParaRPr sz="1400" u="none" strike="noStrike" cap="none" dirty="0"/>
                    </a:p>
                    <a:p>
                      <a:pPr marL="0" marR="0" lvl="0" indent="0" algn="ctr" rtl="0">
                        <a:lnSpc>
                          <a:spcPct val="100000"/>
                        </a:lnSpc>
                        <a:spcBef>
                          <a:spcPts val="0"/>
                        </a:spcBef>
                        <a:spcAft>
                          <a:spcPts val="0"/>
                        </a:spcAft>
                        <a:buClr>
                          <a:srgbClr val="000000"/>
                        </a:buClr>
                        <a:buSzPts val="1600"/>
                        <a:buFont typeface="Arial"/>
                        <a:buNone/>
                      </a:pPr>
                      <a:r>
                        <a:rPr lang="en-US" sz="1600" b="0" i="1" u="none" strike="noStrike" cap="none" dirty="0">
                          <a:solidFill>
                            <a:schemeClr val="dk1"/>
                          </a:solidFill>
                          <a:latin typeface="Arial Narrow"/>
                          <a:ea typeface="Arial Narrow"/>
                          <a:cs typeface="Arial Narrow"/>
                          <a:sym typeface="Arial Narrow"/>
                        </a:rPr>
                        <a:t>A brief study planning to be attached as flowchart</a:t>
                      </a:r>
                      <a:endParaRPr sz="1600" b="0" i="1" u="none" strike="noStrike" cap="none" dirty="0">
                        <a:solidFill>
                          <a:schemeClr val="dk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r>
              <a:tr h="5040000">
                <a:tc>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
        <p:nvSpPr>
          <p:cNvPr id="100" name="Google Shape;100;p5"/>
          <p:cNvSpPr/>
          <p:nvPr/>
        </p:nvSpPr>
        <p:spPr>
          <a:xfrm>
            <a:off x="1530619" y="1465777"/>
            <a:ext cx="3807069" cy="630828"/>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b="0" i="0" u="none" strike="noStrike" cap="none" dirty="0" smtClean="0">
                <a:solidFill>
                  <a:srgbClr val="000000"/>
                </a:solidFill>
                <a:latin typeface="Montserrat Medium"/>
                <a:ea typeface="Montserrat Medium"/>
                <a:cs typeface="Montserrat Medium"/>
                <a:sym typeface="Montserrat Medium"/>
              </a:rPr>
              <a:t>Pathologically confirmed </a:t>
            </a:r>
            <a:r>
              <a:rPr lang="en-US" sz="1100" dirty="0" smtClean="0">
                <a:latin typeface="Montserrat Medium"/>
                <a:ea typeface="Montserrat Medium"/>
                <a:cs typeface="Montserrat Medium"/>
                <a:sym typeface="Montserrat Medium"/>
              </a:rPr>
              <a:t>gastric </a:t>
            </a:r>
            <a:r>
              <a:rPr lang="en-US" sz="1100" dirty="0">
                <a:latin typeface="Montserrat Medium"/>
                <a:ea typeface="Montserrat Medium"/>
                <a:cs typeface="Montserrat Medium"/>
                <a:sym typeface="Montserrat Medium"/>
              </a:rPr>
              <a:t>adenocarcinoma with suspected clinical peritoneal </a:t>
            </a:r>
            <a:r>
              <a:rPr lang="en-US" sz="1100" dirty="0" smtClean="0">
                <a:latin typeface="Montserrat Medium"/>
                <a:ea typeface="Montserrat Medium"/>
                <a:cs typeface="Montserrat Medium"/>
                <a:sym typeface="Montserrat Medium"/>
              </a:rPr>
              <a:t>involvement</a:t>
            </a:r>
            <a:r>
              <a:rPr lang="en-US" sz="1100" b="0" i="0" u="none" strike="noStrike" cap="none" dirty="0" smtClean="0">
                <a:solidFill>
                  <a:srgbClr val="000000"/>
                </a:solidFill>
                <a:latin typeface="Montserrat Medium"/>
                <a:ea typeface="Montserrat Medium"/>
                <a:cs typeface="Montserrat Medium"/>
                <a:sym typeface="Montserrat Medium"/>
              </a:rPr>
              <a:t> </a:t>
            </a:r>
            <a:r>
              <a:rPr lang="en-US" sz="1100" b="0" i="0" u="none" strike="noStrike" cap="none" dirty="0">
                <a:solidFill>
                  <a:srgbClr val="000000"/>
                </a:solidFill>
                <a:latin typeface="Montserrat Medium"/>
                <a:ea typeface="Montserrat Medium"/>
                <a:cs typeface="Montserrat Medium"/>
                <a:sym typeface="Montserrat Medium"/>
              </a:rPr>
              <a:t>fitting the inclusion criteria</a:t>
            </a:r>
            <a:endParaRPr sz="1100" b="0" i="0" u="none" strike="noStrike" cap="none" dirty="0">
              <a:solidFill>
                <a:srgbClr val="000000"/>
              </a:solidFill>
              <a:latin typeface="Montserrat Medium"/>
              <a:ea typeface="Montserrat Medium"/>
              <a:cs typeface="Montserrat Medium"/>
              <a:sym typeface="Montserrat Medium"/>
            </a:endParaRPr>
          </a:p>
        </p:txBody>
      </p:sp>
      <p:sp>
        <p:nvSpPr>
          <p:cNvPr id="101" name="Google Shape;101;p5"/>
          <p:cNvSpPr/>
          <p:nvPr/>
        </p:nvSpPr>
        <p:spPr>
          <a:xfrm>
            <a:off x="2420154" y="2504422"/>
            <a:ext cx="2028000" cy="6393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smtClean="0">
                <a:latin typeface="Montserrat Medium"/>
                <a:ea typeface="Montserrat Medium"/>
                <a:cs typeface="Montserrat Medium"/>
                <a:sym typeface="Montserrat Medium"/>
              </a:rPr>
              <a:t>CECT thorax and whole abdomen </a:t>
            </a:r>
            <a:r>
              <a:rPr lang="en-US" sz="1100" dirty="0">
                <a:latin typeface="Montserrat Medium"/>
                <a:ea typeface="Montserrat Medium"/>
                <a:cs typeface="Montserrat Medium"/>
                <a:sym typeface="Montserrat Medium"/>
              </a:rPr>
              <a:t>as per </a:t>
            </a:r>
            <a:r>
              <a:rPr lang="en-US" sz="1100" dirty="0" smtClean="0">
                <a:latin typeface="Montserrat Medium"/>
                <a:ea typeface="Montserrat Medium"/>
                <a:cs typeface="Montserrat Medium"/>
                <a:sym typeface="Montserrat Medium"/>
              </a:rPr>
              <a:t>standard </a:t>
            </a:r>
            <a:r>
              <a:rPr lang="en-US" sz="1100" dirty="0">
                <a:latin typeface="Montserrat Medium"/>
                <a:ea typeface="Montserrat Medium"/>
                <a:cs typeface="Montserrat Medium"/>
                <a:sym typeface="Montserrat Medium"/>
              </a:rPr>
              <a:t>protocol</a:t>
            </a:r>
          </a:p>
        </p:txBody>
      </p:sp>
      <p:sp>
        <p:nvSpPr>
          <p:cNvPr id="103" name="Google Shape;103;p5"/>
          <p:cNvSpPr/>
          <p:nvPr/>
        </p:nvSpPr>
        <p:spPr>
          <a:xfrm>
            <a:off x="2166050" y="4572000"/>
            <a:ext cx="2536500" cy="10916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a:latin typeface="Montserrat Medium"/>
                <a:ea typeface="Montserrat Medium"/>
                <a:cs typeface="Montserrat Medium"/>
                <a:sym typeface="Montserrat Medium"/>
              </a:rPr>
              <a:t>For confirmation of diagnosis and to assess extent of disease diagnostic laparoscopy will be performed as per institute protocol</a:t>
            </a:r>
          </a:p>
        </p:txBody>
      </p:sp>
      <p:cxnSp>
        <p:nvCxnSpPr>
          <p:cNvPr id="104" name="Google Shape;104;p5"/>
          <p:cNvCxnSpPr>
            <a:stCxn id="100" idx="2"/>
            <a:endCxn id="101" idx="0"/>
          </p:cNvCxnSpPr>
          <p:nvPr/>
        </p:nvCxnSpPr>
        <p:spPr>
          <a:xfrm>
            <a:off x="3434154" y="2096605"/>
            <a:ext cx="0" cy="407817"/>
          </a:xfrm>
          <a:prstGeom prst="straightConnector1">
            <a:avLst/>
          </a:prstGeom>
          <a:noFill/>
          <a:ln w="9525" cap="flat" cmpd="sng">
            <a:solidFill>
              <a:srgbClr val="595959"/>
            </a:solidFill>
            <a:prstDash val="solid"/>
            <a:round/>
            <a:headEnd type="none" w="sm" len="sm"/>
            <a:tailEnd type="triangle" w="med" len="med"/>
          </a:ln>
        </p:spPr>
      </p:cxnSp>
      <p:cxnSp>
        <p:nvCxnSpPr>
          <p:cNvPr id="105" name="Google Shape;105;p5"/>
          <p:cNvCxnSpPr>
            <a:stCxn id="101" idx="2"/>
            <a:endCxn id="106" idx="0"/>
          </p:cNvCxnSpPr>
          <p:nvPr/>
        </p:nvCxnSpPr>
        <p:spPr>
          <a:xfrm>
            <a:off x="3434154" y="3143722"/>
            <a:ext cx="0" cy="410725"/>
          </a:xfrm>
          <a:prstGeom prst="straightConnector1">
            <a:avLst/>
          </a:prstGeom>
          <a:noFill/>
          <a:ln w="9525" cap="flat" cmpd="sng">
            <a:solidFill>
              <a:srgbClr val="595959"/>
            </a:solidFill>
            <a:prstDash val="solid"/>
            <a:round/>
            <a:headEnd type="none" w="sm" len="sm"/>
            <a:tailEnd type="triangle" w="med" len="med"/>
          </a:ln>
        </p:spPr>
      </p:cxnSp>
      <p:sp>
        <p:nvSpPr>
          <p:cNvPr id="108" name="Google Shape;108;p5"/>
          <p:cNvSpPr/>
          <p:nvPr/>
        </p:nvSpPr>
        <p:spPr>
          <a:xfrm>
            <a:off x="7448637" y="3896712"/>
            <a:ext cx="1880001" cy="1290217"/>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i="1" dirty="0" smtClean="0">
                <a:latin typeface="Montserrat Medium"/>
                <a:ea typeface="Montserrat Medium"/>
                <a:cs typeface="Montserrat Medium"/>
                <a:sym typeface="Montserrat Medium"/>
              </a:rPr>
              <a:t>MEDIUM IMPACT</a:t>
            </a:r>
            <a:endParaRPr lang="en-US" sz="1100" i="1" dirty="0">
              <a:latin typeface="Montserrat Medium"/>
              <a:ea typeface="Montserrat Medium"/>
              <a:cs typeface="Montserrat Medium"/>
              <a:sym typeface="Montserrat Medium"/>
            </a:endParaRPr>
          </a:p>
          <a:p>
            <a:pPr lvl="0" algn="ctr">
              <a:buSzPts val="1100"/>
            </a:pPr>
            <a:r>
              <a:rPr lang="en-US" sz="1100" i="1" dirty="0" smtClean="0">
                <a:latin typeface="Montserrat Medium"/>
                <a:ea typeface="Montserrat Medium"/>
                <a:cs typeface="Montserrat Medium"/>
                <a:sym typeface="Montserrat Medium"/>
              </a:rPr>
              <a:t>(addition or exclusion of one modality from the treatment plan or change in chemotherapy regimen)</a:t>
            </a:r>
            <a:endParaRPr lang="en-US" sz="1100" i="1" dirty="0">
              <a:latin typeface="Montserrat Medium"/>
              <a:ea typeface="Montserrat Medium"/>
              <a:cs typeface="Montserrat Medium"/>
              <a:sym typeface="Montserrat Medium"/>
            </a:endParaRPr>
          </a:p>
        </p:txBody>
      </p:sp>
      <p:sp>
        <p:nvSpPr>
          <p:cNvPr id="109" name="Google Shape;109;p5"/>
          <p:cNvSpPr/>
          <p:nvPr/>
        </p:nvSpPr>
        <p:spPr>
          <a:xfrm>
            <a:off x="5662247" y="3898089"/>
            <a:ext cx="1706855" cy="590054"/>
          </a:xfrm>
          <a:prstGeom prst="roundRect">
            <a:avLst>
              <a:gd name="adj" fmla="val 16667"/>
            </a:avLst>
          </a:prstGeom>
          <a:solidFill>
            <a:srgbClr val="B6D7A8"/>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HIGH IMPACT</a:t>
            </a:r>
          </a:p>
          <a:p>
            <a:pPr marL="0" marR="0" lvl="0" indent="0" algn="ctr" rtl="0">
              <a:lnSpc>
                <a:spcPct val="100000"/>
              </a:lnSpc>
              <a:spcBef>
                <a:spcPts val="0"/>
              </a:spcBef>
              <a:spcAft>
                <a:spcPts val="0"/>
              </a:spcAft>
              <a:buClr>
                <a:srgbClr val="000000"/>
              </a:buClr>
              <a:buSzPts val="1100"/>
              <a:buFont typeface="Arial"/>
              <a:buNone/>
            </a:pPr>
            <a:r>
              <a:rPr lang="en-US" sz="1100" i="1" dirty="0" smtClean="0">
                <a:latin typeface="Montserrat Medium"/>
                <a:ea typeface="Montserrat Medium"/>
                <a:cs typeface="Montserrat Medium"/>
                <a:sym typeface="Montserrat Medium"/>
              </a:rPr>
              <a:t>(change in modality of treatment)</a:t>
            </a:r>
            <a:endParaRPr sz="1100" b="0" i="1" u="none" strike="noStrike" cap="none" dirty="0">
              <a:solidFill>
                <a:srgbClr val="000000"/>
              </a:solidFill>
              <a:latin typeface="Montserrat Medium"/>
              <a:ea typeface="Montserrat Medium"/>
              <a:cs typeface="Montserrat Medium"/>
              <a:sym typeface="Montserrat Medium"/>
            </a:endParaRPr>
          </a:p>
        </p:txBody>
      </p:sp>
      <p:sp>
        <p:nvSpPr>
          <p:cNvPr id="110" name="Google Shape;110;p5"/>
          <p:cNvSpPr/>
          <p:nvPr/>
        </p:nvSpPr>
        <p:spPr>
          <a:xfrm>
            <a:off x="6475900" y="2082225"/>
            <a:ext cx="2536500" cy="64339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lvl="0" algn="ctr">
              <a:buSzPts val="1100"/>
            </a:pPr>
            <a:r>
              <a:rPr lang="en-US" sz="1100" dirty="0">
                <a:latin typeface="Montserrat Medium"/>
                <a:ea typeface="Montserrat Medium"/>
                <a:cs typeface="Montserrat Medium"/>
                <a:sym typeface="Montserrat Medium"/>
              </a:rPr>
              <a:t>Diagnostic accuracy and PCI scores of all the modalities will be compared </a:t>
            </a:r>
          </a:p>
        </p:txBody>
      </p:sp>
      <p:sp>
        <p:nvSpPr>
          <p:cNvPr id="106" name="Google Shape;106;p5"/>
          <p:cNvSpPr/>
          <p:nvPr/>
        </p:nvSpPr>
        <p:spPr>
          <a:xfrm>
            <a:off x="2122104" y="3554447"/>
            <a:ext cx="2624100" cy="615300"/>
          </a:xfrm>
          <a:prstGeom prst="roundRect">
            <a:avLst>
              <a:gd name="adj" fmla="val 16667"/>
            </a:avLst>
          </a:prstGeom>
          <a:solidFill>
            <a:srgbClr val="D0E0E3"/>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dirty="0" smtClean="0">
                <a:solidFill>
                  <a:srgbClr val="000000"/>
                </a:solidFill>
                <a:latin typeface="Montserrat Medium"/>
                <a:ea typeface="Montserrat Medium"/>
                <a:cs typeface="Montserrat Medium"/>
                <a:sym typeface="Montserrat Medium"/>
              </a:rPr>
              <a:t>68Ga-FAPI PET-CT will be done within 7 days of CECT</a:t>
            </a:r>
            <a:endParaRPr sz="1100" b="0" i="0" u="none" strike="noStrike" cap="none" dirty="0">
              <a:solidFill>
                <a:srgbClr val="000000"/>
              </a:solidFill>
              <a:latin typeface="Montserrat Medium"/>
              <a:ea typeface="Montserrat Medium"/>
              <a:cs typeface="Montserrat Medium"/>
              <a:sym typeface="Montserrat Medium"/>
            </a:endParaRPr>
          </a:p>
        </p:txBody>
      </p:sp>
      <p:cxnSp>
        <p:nvCxnSpPr>
          <p:cNvPr id="111" name="Google Shape;111;p5"/>
          <p:cNvCxnSpPr>
            <a:endCxn id="103" idx="0"/>
          </p:cNvCxnSpPr>
          <p:nvPr/>
        </p:nvCxnSpPr>
        <p:spPr>
          <a:xfrm>
            <a:off x="3434154" y="4169747"/>
            <a:ext cx="146" cy="402253"/>
          </a:xfrm>
          <a:prstGeom prst="straightConnector1">
            <a:avLst/>
          </a:prstGeom>
          <a:noFill/>
          <a:ln w="9525" cap="flat" cmpd="sng">
            <a:solidFill>
              <a:srgbClr val="595959"/>
            </a:solidFill>
            <a:prstDash val="solid"/>
            <a:round/>
            <a:headEnd type="none" w="sm" len="sm"/>
            <a:tailEnd type="triangle" w="med" len="med"/>
          </a:ln>
        </p:spPr>
      </p:cxnSp>
      <p:cxnSp>
        <p:nvCxnSpPr>
          <p:cNvPr id="112" name="Google Shape;112;p5"/>
          <p:cNvCxnSpPr>
            <a:stCxn id="103" idx="3"/>
            <a:endCxn id="110" idx="0"/>
          </p:cNvCxnSpPr>
          <p:nvPr/>
        </p:nvCxnSpPr>
        <p:spPr>
          <a:xfrm flipV="1">
            <a:off x="4702550" y="2082225"/>
            <a:ext cx="3041600" cy="3035575"/>
          </a:xfrm>
          <a:prstGeom prst="curvedConnector4">
            <a:avLst>
              <a:gd name="adj1" fmla="val 27707"/>
              <a:gd name="adj2" fmla="val 129254"/>
            </a:avLst>
          </a:prstGeom>
          <a:noFill/>
          <a:ln w="9525" cap="flat" cmpd="sng">
            <a:solidFill>
              <a:srgbClr val="424242"/>
            </a:solidFill>
            <a:prstDash val="solid"/>
            <a:round/>
            <a:headEnd type="none" w="sm" len="sm"/>
            <a:tailEnd type="triangle" w="med" len="med"/>
          </a:ln>
        </p:spPr>
      </p:cxnSp>
      <p:sp>
        <p:nvSpPr>
          <p:cNvPr id="45" name="Google Shape;108;p5"/>
          <p:cNvSpPr/>
          <p:nvPr/>
        </p:nvSpPr>
        <p:spPr>
          <a:xfrm>
            <a:off x="9424860" y="3886366"/>
            <a:ext cx="1136868" cy="1516177"/>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LOW IMPACT</a:t>
            </a:r>
          </a:p>
          <a:p>
            <a:pPr marL="0" marR="0" lvl="0" indent="0" algn="ctr" rtl="0">
              <a:lnSpc>
                <a:spcPct val="100000"/>
              </a:lnSpc>
              <a:spcBef>
                <a:spcPts val="0"/>
              </a:spcBef>
              <a:spcAft>
                <a:spcPts val="0"/>
              </a:spcAft>
              <a:buClr>
                <a:srgbClr val="000000"/>
              </a:buClr>
              <a:buSzPts val="1100"/>
              <a:buFont typeface="Arial"/>
              <a:buNone/>
            </a:pPr>
            <a:r>
              <a:rPr lang="en-US" sz="1100" i="1" dirty="0" smtClean="0">
                <a:latin typeface="Montserrat Medium"/>
                <a:ea typeface="Montserrat Medium"/>
                <a:cs typeface="Montserrat Medium"/>
                <a:sym typeface="Montserrat Medium"/>
              </a:rPr>
              <a:t>(change in therapy details within the same modality)</a:t>
            </a:r>
            <a:endParaRPr sz="1100" b="0" i="1" u="none" strike="noStrike" cap="none" dirty="0">
              <a:solidFill>
                <a:srgbClr val="000000"/>
              </a:solidFill>
              <a:latin typeface="Montserrat Medium"/>
              <a:ea typeface="Montserrat Medium"/>
              <a:cs typeface="Montserrat Medium"/>
              <a:sym typeface="Montserrat Medium"/>
            </a:endParaRPr>
          </a:p>
        </p:txBody>
      </p:sp>
      <p:cxnSp>
        <p:nvCxnSpPr>
          <p:cNvPr id="36" name="Straight Arrow Connector 35"/>
          <p:cNvCxnSpPr>
            <a:stCxn id="110" idx="2"/>
            <a:endCxn id="109" idx="0"/>
          </p:cNvCxnSpPr>
          <p:nvPr/>
        </p:nvCxnSpPr>
        <p:spPr>
          <a:xfrm flipH="1">
            <a:off x="6515675" y="2725615"/>
            <a:ext cx="1228475" cy="11724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10" idx="2"/>
          </p:cNvCxnSpPr>
          <p:nvPr/>
        </p:nvCxnSpPr>
        <p:spPr>
          <a:xfrm>
            <a:off x="7744150" y="2725615"/>
            <a:ext cx="619857"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Google Shape;108;p5"/>
          <p:cNvSpPr/>
          <p:nvPr/>
        </p:nvSpPr>
        <p:spPr>
          <a:xfrm>
            <a:off x="10740330" y="3886366"/>
            <a:ext cx="822095" cy="590051"/>
          </a:xfrm>
          <a:prstGeom prst="roundRect">
            <a:avLst>
              <a:gd name="adj" fmla="val 16667"/>
            </a:avLst>
          </a:prstGeom>
          <a:solidFill>
            <a:srgbClr val="F6B26B"/>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0" i="1" u="none" strike="noStrike" cap="none" dirty="0" smtClean="0">
                <a:solidFill>
                  <a:srgbClr val="000000"/>
                </a:solidFill>
                <a:latin typeface="Montserrat Medium"/>
                <a:ea typeface="Montserrat Medium"/>
                <a:cs typeface="Montserrat Medium"/>
                <a:sym typeface="Montserrat Medium"/>
              </a:rPr>
              <a:t>NO IMPACT</a:t>
            </a:r>
            <a:endParaRPr sz="1100" b="0" i="1" u="none" strike="noStrike" cap="none" dirty="0">
              <a:solidFill>
                <a:srgbClr val="000000"/>
              </a:solidFill>
              <a:latin typeface="Montserrat Medium"/>
              <a:ea typeface="Montserrat Medium"/>
              <a:cs typeface="Montserrat Medium"/>
              <a:sym typeface="Montserrat Medium"/>
            </a:endParaRPr>
          </a:p>
        </p:txBody>
      </p:sp>
      <p:cxnSp>
        <p:nvCxnSpPr>
          <p:cNvPr id="48" name="Straight Arrow Connector 47"/>
          <p:cNvCxnSpPr>
            <a:stCxn id="110" idx="2"/>
            <a:endCxn id="45" idx="0"/>
          </p:cNvCxnSpPr>
          <p:nvPr/>
        </p:nvCxnSpPr>
        <p:spPr>
          <a:xfrm>
            <a:off x="7744150" y="2725615"/>
            <a:ext cx="2249144"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10" idx="2"/>
            <a:endCxn id="67" idx="0"/>
          </p:cNvCxnSpPr>
          <p:nvPr/>
        </p:nvCxnSpPr>
        <p:spPr>
          <a:xfrm>
            <a:off x="7744150" y="2725615"/>
            <a:ext cx="3407228" cy="1160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121"/>
        <p:cNvGrpSpPr/>
        <p:nvPr/>
      </p:nvGrpSpPr>
      <p:grpSpPr>
        <a:xfrm>
          <a:off x="0" y="0"/>
          <a:ext cx="0" cy="0"/>
          <a:chOff x="0" y="0"/>
          <a:chExt cx="0" cy="0"/>
        </a:xfrm>
      </p:grpSpPr>
      <p:graphicFrame>
        <p:nvGraphicFramePr>
          <p:cNvPr id="122" name="Google Shape;122;p6"/>
          <p:cNvGraphicFramePr/>
          <p:nvPr>
            <p:extLst>
              <p:ext uri="{D42A27DB-BD31-4B8C-83A1-F6EECF244321}">
                <p14:modId xmlns:p14="http://schemas.microsoft.com/office/powerpoint/2010/main" val="1903089881"/>
              </p:ext>
            </p:extLst>
          </p:nvPr>
        </p:nvGraphicFramePr>
        <p:xfrm>
          <a:off x="331786" y="385763"/>
          <a:ext cx="11426825" cy="5597200"/>
        </p:xfrm>
        <a:graphic>
          <a:graphicData uri="http://schemas.openxmlformats.org/drawingml/2006/table">
            <a:tbl>
              <a:tblPr firstRow="1" bandRow="1">
                <a:noFill/>
                <a:tableStyleId>{ADBC144D-8F7B-48A7-86A1-F2F6177350FD}</a:tableStyleId>
              </a:tblPr>
              <a:tblGrid>
                <a:gridCol w="11426825"/>
              </a:tblGrid>
              <a:tr h="55720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a:t>
                      </a:r>
                      <a:r>
                        <a:rPr lang="en-US" sz="2000" u="none" strike="noStrike" cap="none" dirty="0" smtClean="0">
                          <a:solidFill>
                            <a:schemeClr val="dk1"/>
                          </a:solidFill>
                        </a:rPr>
                        <a:t>Planning</a:t>
                      </a:r>
                      <a:endParaRPr sz="14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r>
              <a:tr h="5040000">
                <a:tc>
                  <a:txBody>
                    <a:bodyPr/>
                    <a:lstStyle/>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a:t>All </a:t>
                      </a:r>
                      <a:r>
                        <a:rPr lang="en-US" sz="1400" b="1" u="none" strike="noStrike" cap="none" dirty="0" smtClean="0"/>
                        <a:t>consenting</a:t>
                      </a:r>
                      <a:r>
                        <a:rPr lang="en-US" sz="1400" b="1" u="none" strike="noStrike" cap="none" baseline="0" dirty="0" smtClean="0"/>
                        <a:t> </a:t>
                      </a:r>
                      <a:r>
                        <a:rPr lang="en-US" sz="1400" b="1" u="none" strike="noStrike" cap="none" dirty="0" smtClean="0"/>
                        <a:t>patients </a:t>
                      </a:r>
                      <a:r>
                        <a:rPr lang="en-US" sz="1400" b="1" u="none" strike="noStrike" cap="none" dirty="0"/>
                        <a:t>newly diagnosed with </a:t>
                      </a:r>
                      <a:r>
                        <a:rPr lang="en-US" sz="1400" b="1" u="none" strike="noStrike" cap="none" dirty="0" smtClean="0"/>
                        <a:t>pathologically confirmed gastric adenocarcinoma with suspected clinical peritoneal involvement</a:t>
                      </a:r>
                      <a:r>
                        <a:rPr lang="en-US" sz="1400" b="1" u="none" strike="noStrike" cap="none" baseline="0" dirty="0" smtClean="0"/>
                        <a:t> will be enrolled in the study.</a:t>
                      </a:r>
                      <a:endParaRPr lang="en-US" sz="1400" b="1" u="none" strike="noStrike" cap="none" dirty="0" smtClean="0"/>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For hypothetical pre-FAPI</a:t>
                      </a:r>
                      <a:r>
                        <a:rPr lang="en-US" sz="1400" b="1" u="none" strike="noStrike" cap="none" baseline="0" dirty="0" smtClean="0"/>
                        <a:t> PET-CT / CECT treatment : c</a:t>
                      </a:r>
                      <a:r>
                        <a:rPr lang="en-US" sz="1400" b="1" u="none" strike="noStrike" cap="none" dirty="0" smtClean="0"/>
                        <a:t>linical </a:t>
                      </a:r>
                      <a:r>
                        <a:rPr lang="en-US" sz="1400" b="1" u="none" strike="noStrike" cap="none" dirty="0"/>
                        <a:t>parameters such as age, </a:t>
                      </a:r>
                      <a:r>
                        <a:rPr lang="en-US" sz="1400" b="1" u="none" strike="noStrike" cap="none" dirty="0" smtClean="0"/>
                        <a:t>tumor marker level, clinical performance status,</a:t>
                      </a:r>
                      <a:r>
                        <a:rPr lang="en-US" sz="1400" b="1" u="none" strike="noStrike" cap="none" baseline="0" dirty="0" smtClean="0"/>
                        <a:t> histopathology result after endoscopy or surgery will be noted.</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PET-CT scans will be reviewed by two nuclear medicine physicians with 10 and 15 years of experience, respectively.</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For hypothetical post-FAPI</a:t>
                      </a:r>
                      <a:r>
                        <a:rPr lang="en-US" sz="1400" b="1" u="none" strike="noStrike" cap="none" baseline="0" dirty="0" smtClean="0"/>
                        <a:t> PET-CT / CECT: impact of addition of the data obtained from 68Ga FAPI PET-CT will be noted.</a:t>
                      </a:r>
                    </a:p>
                    <a:p>
                      <a:pPr marL="457200" marR="0" lvl="0" indent="-317500" algn="l" rtl="0">
                        <a:lnSpc>
                          <a:spcPct val="115000"/>
                        </a:lnSpc>
                        <a:spcBef>
                          <a:spcPts val="0"/>
                        </a:spcBef>
                        <a:spcAft>
                          <a:spcPts val="0"/>
                        </a:spcAft>
                        <a:buClr>
                          <a:schemeClr val="dk1"/>
                        </a:buClr>
                        <a:buSzPts val="1400"/>
                        <a:buFont typeface="Arial"/>
                        <a:buChar char="●"/>
                      </a:pPr>
                      <a:r>
                        <a:rPr lang="en-US" sz="1400" b="1" u="none" strike="noStrike" cap="none" dirty="0" smtClean="0"/>
                        <a:t>Impact assessment</a:t>
                      </a:r>
                      <a:r>
                        <a:rPr lang="en-US" sz="1400" b="1" u="none" strike="noStrike" cap="none" baseline="0" dirty="0" smtClean="0"/>
                        <a:t> will be done as follows</a:t>
                      </a:r>
                      <a:r>
                        <a:rPr lang="en-US" sz="1400" b="1" u="none" strike="noStrike" cap="none" dirty="0" smtClean="0"/>
                        <a:t>:</a:t>
                      </a:r>
                      <a:endParaRPr sz="1400" b="1" u="none" strike="noStrike" cap="none" dirty="0"/>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HIGH IMPACT</a:t>
                      </a:r>
                      <a:r>
                        <a:rPr lang="en-US" sz="1400" b="1" u="none" strike="noStrike" cap="none" baseline="0" dirty="0" smtClean="0"/>
                        <a:t> </a:t>
                      </a:r>
                      <a:r>
                        <a:rPr lang="en-US" sz="1400" b="1" u="none" strike="noStrike" cap="none" dirty="0" smtClean="0"/>
                        <a:t>(change in modality of treatment)</a:t>
                      </a:r>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MEDIUM IMPACT</a:t>
                      </a:r>
                      <a:r>
                        <a:rPr lang="en-US" sz="1400" b="1" u="none" strike="noStrike" cap="none" baseline="0" dirty="0" smtClean="0"/>
                        <a:t> </a:t>
                      </a:r>
                      <a:r>
                        <a:rPr lang="en-US" sz="1400" b="1" u="none" strike="noStrike" cap="none" dirty="0" smtClean="0"/>
                        <a:t>(addition or exclusion of one modality from the treatment plan or change in chemotherapy regimen)</a:t>
                      </a:r>
                      <a:endParaRPr sz="1400" b="1" u="none" strike="noStrike" cap="none" dirty="0" smtClean="0"/>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LOW IMPACT</a:t>
                      </a:r>
                      <a:r>
                        <a:rPr lang="en-US" sz="1400" b="1" u="none" strike="noStrike" cap="none" baseline="0" dirty="0" smtClean="0"/>
                        <a:t> </a:t>
                      </a:r>
                      <a:r>
                        <a:rPr lang="en-US" sz="1400" b="1" u="none" strike="noStrike" cap="none" dirty="0" smtClean="0"/>
                        <a:t>(change in therapy details within the same modality)</a:t>
                      </a:r>
                    </a:p>
                    <a:p>
                      <a:pPr marL="914400" marR="0" lvl="1" indent="-317500" algn="l" rtl="0">
                        <a:lnSpc>
                          <a:spcPct val="115000"/>
                        </a:lnSpc>
                        <a:spcBef>
                          <a:spcPts val="0"/>
                        </a:spcBef>
                        <a:spcAft>
                          <a:spcPts val="0"/>
                        </a:spcAft>
                        <a:buClr>
                          <a:schemeClr val="dk1"/>
                        </a:buClr>
                        <a:buSzPts val="1400"/>
                        <a:buFont typeface="Arial"/>
                        <a:buChar char="○"/>
                      </a:pPr>
                      <a:r>
                        <a:rPr lang="en-US" sz="1400" b="1" u="none" strike="noStrike" cap="none" dirty="0" smtClean="0"/>
                        <a:t>NO IMPACT</a:t>
                      </a: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126"/>
        <p:cNvGrpSpPr/>
        <p:nvPr/>
      </p:nvGrpSpPr>
      <p:grpSpPr>
        <a:xfrm>
          <a:off x="0" y="0"/>
          <a:ext cx="0" cy="0"/>
          <a:chOff x="0" y="0"/>
          <a:chExt cx="0" cy="0"/>
        </a:xfrm>
      </p:grpSpPr>
      <p:graphicFrame>
        <p:nvGraphicFramePr>
          <p:cNvPr id="127" name="Google Shape;127;p7"/>
          <p:cNvGraphicFramePr/>
          <p:nvPr>
            <p:extLst>
              <p:ext uri="{D42A27DB-BD31-4B8C-83A1-F6EECF244321}">
                <p14:modId xmlns:p14="http://schemas.microsoft.com/office/powerpoint/2010/main" val="683494649"/>
              </p:ext>
            </p:extLst>
          </p:nvPr>
        </p:nvGraphicFramePr>
        <p:xfrm>
          <a:off x="36" y="10064"/>
          <a:ext cx="12263700" cy="6823870"/>
        </p:xfrm>
        <a:graphic>
          <a:graphicData uri="http://schemas.openxmlformats.org/drawingml/2006/table">
            <a:tbl>
              <a:tblPr firstRow="1" bandRow="1">
                <a:noFill/>
                <a:tableStyleId>{ADBC144D-8F7B-48A7-86A1-F2F6177350FD}</a:tableStyleId>
              </a:tblPr>
              <a:tblGrid>
                <a:gridCol w="625300"/>
                <a:gridCol w="2591450"/>
                <a:gridCol w="2821425"/>
                <a:gridCol w="736000"/>
                <a:gridCol w="5489525"/>
              </a:tblGrid>
              <a:tr h="387450">
                <a:tc gridSpan="5">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chemeClr val="dk1"/>
                          </a:solidFill>
                        </a:rPr>
                        <a:t>Study Analysis</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Study Budget</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NA</a:t>
                      </a:r>
                      <a:endParaRPr sz="12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1363861">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Sample Size Justification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lvl="0" indent="0" algn="l" rtl="0">
                        <a:lnSpc>
                          <a:spcPct val="115000"/>
                        </a:lnSpc>
                        <a:spcBef>
                          <a:spcPts val="1200"/>
                        </a:spcBef>
                        <a:spcAft>
                          <a:spcPts val="0"/>
                        </a:spcAft>
                        <a:buClr>
                          <a:schemeClr val="dk1"/>
                        </a:buClr>
                        <a:buSzPts val="1100"/>
                        <a:buFont typeface="Arial"/>
                        <a:buNone/>
                      </a:pPr>
                      <a:r>
                        <a:rPr lang="en-US" sz="1100" dirty="0" smtClean="0"/>
                        <a:t>The approved budget for this study is 2,00,000.00 Indian</a:t>
                      </a:r>
                      <a:r>
                        <a:rPr lang="en-US" sz="1100" baseline="0" dirty="0" smtClean="0"/>
                        <a:t> Rupees.</a:t>
                      </a:r>
                    </a:p>
                    <a:p>
                      <a:pPr marL="0" lvl="0" indent="0" algn="l" rtl="0">
                        <a:lnSpc>
                          <a:spcPct val="115000"/>
                        </a:lnSpc>
                        <a:spcBef>
                          <a:spcPts val="1200"/>
                        </a:spcBef>
                        <a:spcAft>
                          <a:spcPts val="0"/>
                        </a:spcAft>
                        <a:buClr>
                          <a:schemeClr val="dk1"/>
                        </a:buClr>
                        <a:buSzPts val="1100"/>
                        <a:buFont typeface="Arial"/>
                        <a:buNone/>
                      </a:pPr>
                      <a:r>
                        <a:rPr lang="en-US" sz="1100" baseline="0" dirty="0" smtClean="0"/>
                        <a:t>Cost of 68Ga radioisotope per patient: 4,000.00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Cost of 68Ga reagent per patient: 5,500.00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Cost of consumables per patient: 500.00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Total cost per patient: 10,000.00 </a:t>
                      </a:r>
                      <a:r>
                        <a:rPr lang="en-US" sz="1100" dirty="0" smtClean="0"/>
                        <a:t>Indian</a:t>
                      </a:r>
                      <a:r>
                        <a:rPr lang="en-US" sz="1100" baseline="0" dirty="0" smtClean="0"/>
                        <a:t> Rupees</a:t>
                      </a:r>
                    </a:p>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100" baseline="0" dirty="0" smtClean="0"/>
                        <a:t>Given the budget 20 patients can be scanned </a:t>
                      </a: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952693">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Statistical Methods applied</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100" u="none" strike="noStrike" cap="none" dirty="0"/>
                        <a:t>Descriptive statistics will summarize </a:t>
                      </a:r>
                      <a:r>
                        <a:rPr lang="en-US" sz="1100" u="none" strike="noStrike" cap="none" dirty="0" smtClean="0"/>
                        <a:t>clinical </a:t>
                      </a:r>
                      <a:r>
                        <a:rPr lang="en-US" sz="1100" u="none" strike="noStrike" cap="none" dirty="0"/>
                        <a:t>and PET-derived parameters. Paired t-tests or Wilcoxon signed-rank tests will be used to compare </a:t>
                      </a:r>
                      <a:r>
                        <a:rPr lang="en-US" sz="1100" u="none" strike="noStrike" cap="none" dirty="0" smtClean="0"/>
                        <a:t>PCI score </a:t>
                      </a:r>
                      <a:r>
                        <a:rPr lang="en-US" sz="1100" u="none" strike="noStrike" cap="none" dirty="0"/>
                        <a:t>metrics. Logistic regression will evaluate predictors of treatment response. Kaplan-Meier analysis will be used for survival estimation, with Cox proportional hazards regression identifying independent predictors of PFS. </a:t>
                      </a:r>
                      <a:endParaRPr lang="en-US" sz="1100" u="none" strike="noStrike" cap="none" dirty="0" smtClean="0"/>
                    </a:p>
                    <a:p>
                      <a:pPr marL="0" marR="0" lvl="0" indent="0" algn="l" rtl="0">
                        <a:lnSpc>
                          <a:spcPct val="115000"/>
                        </a:lnSpc>
                        <a:spcBef>
                          <a:spcPts val="0"/>
                        </a:spcBef>
                        <a:spcAft>
                          <a:spcPts val="0"/>
                        </a:spcAft>
                        <a:buClr>
                          <a:schemeClr val="dk1"/>
                        </a:buClr>
                        <a:buSzPts val="1100"/>
                        <a:buFont typeface="Arial"/>
                        <a:buNone/>
                      </a:pPr>
                      <a:r>
                        <a:rPr lang="en-US" sz="1100" b="1" u="none" strike="noStrike" cap="none" dirty="0" smtClean="0"/>
                        <a:t>CHANGE!!!!!</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Interim Analysis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NO</a:t>
                      </a:r>
                      <a:endParaRPr sz="12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4258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Stopping rules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050" b="0" u="none" strike="noStrike" cap="none" dirty="0" smtClean="0">
                          <a:solidFill>
                            <a:srgbClr val="0E0E0E"/>
                          </a:solidFill>
                        </a:rPr>
                        <a:t>NA</a:t>
                      </a:r>
                      <a:endParaRPr sz="1200" b="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2980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CTRI Registration </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dirty="0"/>
                        <a:t>NA</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6795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Data Safety Monitoring</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15000"/>
                        </a:lnSpc>
                        <a:spcBef>
                          <a:spcPts val="0"/>
                        </a:spcBef>
                        <a:spcAft>
                          <a:spcPts val="0"/>
                        </a:spcAft>
                        <a:buClr>
                          <a:schemeClr val="dk1"/>
                        </a:buClr>
                        <a:buSzPts val="1100"/>
                        <a:buFont typeface="Arial"/>
                        <a:buNone/>
                      </a:pPr>
                      <a:r>
                        <a:rPr lang="en-US" sz="1200" u="none" strike="noStrike" cap="none"/>
                        <a:t>Clinical, imaging, and outcome data will be anonymized, securely stored in password protected databases using institute computers, and analyzed using appropriate statistical methods, ensuring confidentiality and compliance with institutional policies and ethical standards throughout. Only the investigators will have access to it.</a:t>
                      </a:r>
                      <a:endParaRPr sz="12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r>
              <a:tr h="327850">
                <a:tc gridSpan="5">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a:t>
                      </a:r>
                      <a:r>
                        <a:rPr lang="en-US" sz="1400" b="1" u="none" strike="noStrike" cap="none">
                          <a:latin typeface="Arial"/>
                          <a:ea typeface="Arial"/>
                          <a:cs typeface="Arial"/>
                          <a:sym typeface="Arial"/>
                        </a:rPr>
                        <a:t>Whether the study drug(s) be provided free by the sponsor for the patients who are responding, once the study/recruitment is over?</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8050">
                <a:tc>
                  <a:txBody>
                    <a:bodyPr/>
                    <a:lstStyle/>
                    <a:p>
                      <a:pPr marL="0" marR="0" lvl="0" indent="0" algn="l" rtl="0">
                        <a:lnSpc>
                          <a:spcPct val="100000"/>
                        </a:lnSpc>
                        <a:spcBef>
                          <a:spcPts val="0"/>
                        </a:spcBef>
                        <a:spcAft>
                          <a:spcPts val="0"/>
                        </a:spcAft>
                        <a:buClr>
                          <a:srgbClr val="000000"/>
                        </a:buClr>
                        <a:buSzPts val="1400"/>
                        <a:buFont typeface="Arial"/>
                        <a:buNone/>
                      </a:pPr>
                      <a:endParaRPr sz="14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Yes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
                          <a:schemeClr val="dk1"/>
                        </a:buClr>
                        <a:buSzPts val="1400"/>
                        <a:buFont typeface="Arial"/>
                        <a:buNone/>
                        <a:tabLst/>
                        <a:defRPr/>
                      </a:pPr>
                      <a:r>
                        <a:rPr lang="en-US" sz="1400" u="none" strike="noStrike" cap="none" dirty="0" smtClean="0"/>
                        <a:t>✔</a:t>
                      </a:r>
                      <a:endParaRPr lang="en-US" sz="1400" b="1" u="none" strike="noStrike" cap="none" dirty="0" smtClean="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a:t>No</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r>
              <a:tr h="298050">
                <a:tc gridSpan="3">
                  <a:txBody>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a:t>How long</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1" i="1" u="none" strike="noStrike" cap="none"/>
                        <a:t>Why Not</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r h="391850">
                <a:tc gridSpan="3">
                  <a:txBody>
                    <a:bodyPr/>
                    <a:lstStyle/>
                    <a:p>
                      <a:pPr marL="0" marR="0" lvl="0" indent="0" algn="l" rtl="0">
                        <a:lnSpc>
                          <a:spcPct val="100000"/>
                        </a:lnSpc>
                        <a:spcBef>
                          <a:spcPts val="0"/>
                        </a:spcBef>
                        <a:spcAft>
                          <a:spcPts val="0"/>
                        </a:spcAft>
                        <a:buClr>
                          <a:srgbClr val="000000"/>
                        </a:buClr>
                        <a:buSzPts val="1200"/>
                        <a:buFont typeface="Arial"/>
                        <a:buNone/>
                      </a:pP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dirty="0" smtClean="0"/>
                        <a:t>The study</a:t>
                      </a:r>
                      <a:r>
                        <a:rPr lang="en-US" sz="1200" u="none" strike="noStrike" cap="none" baseline="0" dirty="0" smtClean="0"/>
                        <a:t> is aimed at improving diagnostic imaging criteria which will lead to change in further line of management. 68Ga-FAPI PET-CT will be done free of cost.</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3238</TotalTime>
  <Words>994</Words>
  <Application>Microsoft Office PowerPoint</Application>
  <PresentationFormat>Custom</PresentationFormat>
  <Paragraphs>132</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Arial Narrow</vt:lpstr>
      <vt:lpstr>Montserrat Medium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Shrey Aryan</dc:creator>
  <cp:lastModifiedBy>Administrator</cp:lastModifiedBy>
  <cp:revision>18</cp:revision>
  <dcterms:modified xsi:type="dcterms:W3CDTF">2026-06-08T09:44:28Z</dcterms:modified>
</cp:coreProperties>
</file>